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AA32-4F46-904C-93C4-1B12F4D3123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2BE9-0690-8149-83D1-20FEA72B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5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AA32-4F46-904C-93C4-1B12F4D3123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2BE9-0690-8149-83D1-20FEA72B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3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AA32-4F46-904C-93C4-1B12F4D3123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2BE9-0690-8149-83D1-20FEA72B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AA32-4F46-904C-93C4-1B12F4D3123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2BE9-0690-8149-83D1-20FEA72B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2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AA32-4F46-904C-93C4-1B12F4D3123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2BE9-0690-8149-83D1-20FEA72B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7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AA32-4F46-904C-93C4-1B12F4D3123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2BE9-0690-8149-83D1-20FEA72B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AA32-4F46-904C-93C4-1B12F4D3123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2BE9-0690-8149-83D1-20FEA72B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4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AA32-4F46-904C-93C4-1B12F4D3123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2BE9-0690-8149-83D1-20FEA72B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6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AA32-4F46-904C-93C4-1B12F4D3123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2BE9-0690-8149-83D1-20FEA72B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1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AA32-4F46-904C-93C4-1B12F4D3123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2BE9-0690-8149-83D1-20FEA72B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5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AA32-4F46-904C-93C4-1B12F4D3123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B2BE9-0690-8149-83D1-20FEA72B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AA32-4F46-904C-93C4-1B12F4D3123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B2BE9-0690-8149-83D1-20FEA72B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8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6505" y="2332485"/>
            <a:ext cx="178955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1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The Twin Club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39797" y="2224762"/>
            <a:ext cx="17895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1</a:t>
            </a:r>
          </a:p>
          <a:p>
            <a:pPr algn="ctr"/>
            <a:r>
              <a:rPr lang="en-US" sz="1500" dirty="0" smtClean="0">
                <a:solidFill>
                  <a:schemeClr val="tx1"/>
                </a:solidFill>
                <a:latin typeface="Comic Sans MS"/>
                <a:cs typeface="Comic Sans MS"/>
              </a:rPr>
              <a:t>Exploring Space</a:t>
            </a:r>
          </a:p>
          <a:p>
            <a:pPr algn="ctr"/>
            <a:r>
              <a:rPr lang="en-US" sz="1500" dirty="0" smtClean="0">
                <a:latin typeface="Comic Sans MS"/>
                <a:cs typeface="Comic Sans MS"/>
              </a:rPr>
              <a:t>with Astronauts</a:t>
            </a:r>
            <a:endParaRPr lang="en-US" sz="15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24503" y="2308256"/>
            <a:ext cx="178955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1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Henry &amp; </a:t>
            </a:r>
            <a:r>
              <a:rPr lang="en-US" sz="16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Mudge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4060" y="2239791"/>
            <a:ext cx="17895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1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A Walk in the Desert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60908" y="2247060"/>
            <a:ext cx="17895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1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The Strongest One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3512" y="2779749"/>
            <a:ext cx="99578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drum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rock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list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desk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job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sad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chop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sack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tag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rib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mess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dust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country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someone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87127" y="2795349"/>
            <a:ext cx="728084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rice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page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nose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space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size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fine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mice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late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huge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blaze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race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vote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move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live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b="1" dirty="0" smtClean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73012" y="3114747"/>
            <a:ext cx="931665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stop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strap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nest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hand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brave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ask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clip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stream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mask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twin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breeze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state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build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couldn’t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b="1" dirty="0" smtClean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11808" y="2887380"/>
            <a:ext cx="100380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talked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talking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dropped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dropping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excited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exciting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lifted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lifting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hugged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hugging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smiled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smiling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early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warm</a:t>
            </a:r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92213" y="3112629"/>
            <a:ext cx="74571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bunch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that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wish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patch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when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what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math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them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shape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whale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itch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chase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gone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often</a:t>
            </a:r>
          </a:p>
        </p:txBody>
      </p:sp>
    </p:spTree>
    <p:extLst>
      <p:ext uri="{BB962C8B-B14F-4D97-AF65-F5344CB8AC3E}">
        <p14:creationId xmlns:p14="http://schemas.microsoft.com/office/powerpoint/2010/main" val="185110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6505" y="2347784"/>
            <a:ext cx="1789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Tara &amp;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Tiree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52643" y="2415349"/>
            <a:ext cx="178955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2</a:t>
            </a:r>
          </a:p>
          <a:p>
            <a:pPr algn="ctr"/>
            <a:r>
              <a:rPr lang="en-US" sz="1500" dirty="0" smtClean="0">
                <a:solidFill>
                  <a:schemeClr val="tx1"/>
                </a:solidFill>
                <a:latin typeface="Comic Sans MS"/>
                <a:cs typeface="Comic Sans MS"/>
              </a:rPr>
              <a:t>Abraham Lincoln</a:t>
            </a:r>
            <a:endParaRPr lang="en-US" sz="15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24503" y="2384751"/>
            <a:ext cx="1789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Scarcity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4060" y="2239791"/>
            <a:ext cx="17895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2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Bremen Town Musicians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63261" y="2134865"/>
            <a:ext cx="18299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2</a:t>
            </a:r>
          </a:p>
          <a:p>
            <a:pPr algn="ctr"/>
            <a:r>
              <a:rPr lang="en-US" sz="1500" dirty="0" smtClean="0">
                <a:solidFill>
                  <a:schemeClr val="tx1"/>
                </a:solidFill>
                <a:latin typeface="Comic Sans MS"/>
                <a:cs typeface="Comic Sans MS"/>
              </a:rPr>
              <a:t>One Good Turn Deserves Another</a:t>
            </a:r>
            <a:endParaRPr lang="en-US" sz="15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7252" y="2795048"/>
            <a:ext cx="84830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part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hard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born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horse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before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more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smart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farm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porch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corn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chore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score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pull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break</a:t>
            </a:r>
            <a:endParaRPr lang="en-US" sz="1600" b="1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61788" y="2849923"/>
            <a:ext cx="88197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I’ll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can’t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it’s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he’s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I’m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didn’t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who’s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she’s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aren’t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isn’t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haven’t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hadn’t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great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worst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3885" y="3114747"/>
            <a:ext cx="84991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person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nurse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dirt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turn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birth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serve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curb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curl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skirt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purse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turtle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whole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enough</a:t>
            </a:r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04595" y="2887380"/>
            <a:ext cx="1018227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note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notes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lunch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lunches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story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stories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tune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tunes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switch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switches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baby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babies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people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r>
              <a:rPr lang="en-US" b="1" dirty="0" smtClean="0">
                <a:latin typeface="Comic Sans MS"/>
                <a:cs typeface="Comic Sans MS"/>
              </a:rPr>
              <a:t>scared</a:t>
            </a:r>
            <a:endParaRPr lang="en-US" b="1" dirty="0" smtClean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62987" y="3112629"/>
            <a:ext cx="120417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tail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main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wait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say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away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play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raise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brain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paint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stay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today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tray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everybody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sorry</a:t>
            </a:r>
          </a:p>
        </p:txBody>
      </p:sp>
    </p:spTree>
    <p:extLst>
      <p:ext uri="{BB962C8B-B14F-4D97-AF65-F5344CB8AC3E}">
        <p14:creationId xmlns:p14="http://schemas.microsoft.com/office/powerpoint/2010/main" val="222771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6505" y="2332485"/>
            <a:ext cx="178955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3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Pearl &amp; Wagner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83245" y="2369452"/>
            <a:ext cx="1789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Dear Juno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24503" y="2231761"/>
            <a:ext cx="17895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3</a:t>
            </a:r>
          </a:p>
          <a:p>
            <a:pPr algn="ctr"/>
            <a:r>
              <a:rPr lang="en-US" sz="15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Anansi</a:t>
            </a:r>
            <a:r>
              <a:rPr lang="en-US" sz="1500" dirty="0" smtClean="0">
                <a:solidFill>
                  <a:schemeClr val="tx1"/>
                </a:solidFill>
                <a:latin typeface="Comic Sans MS"/>
                <a:cs typeface="Comic Sans MS"/>
              </a:rPr>
              <a:t> Goes Fishing</a:t>
            </a:r>
            <a:endParaRPr lang="en-US" sz="15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4060" y="2387031"/>
            <a:ext cx="178955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3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Rosa &amp; Blanca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60908" y="2247060"/>
            <a:ext cx="17895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3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A Weed is a Flower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5761" y="2779749"/>
            <a:ext cx="73129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read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feet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easy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deep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seat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party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wheel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leave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windy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sleep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teeth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team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guess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shoe</a:t>
            </a:r>
            <a:endParaRPr lang="en-US" sz="1600" b="1" dirty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72208" y="2819325"/>
            <a:ext cx="86113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goat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hold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show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most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bowl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float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toast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ago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open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told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toad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slow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answer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school</a:t>
            </a:r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43968" y="3114747"/>
            <a:ext cx="118974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basketball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someone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weekend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something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birthday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riverbank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bathtub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backyard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driveway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bedtime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raindrop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mailbox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been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believe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97570" y="2887380"/>
            <a:ext cx="832279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find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child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sky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bright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wind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fly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right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flight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spider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cry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blind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myself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their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buy</a:t>
            </a:r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63172" y="3112629"/>
            <a:ext cx="100380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sooner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soonest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hotter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hottest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busier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busiest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happier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happiest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smaller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smallest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fatter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fattest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money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question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sz="1600" b="1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118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6505" y="2332485"/>
            <a:ext cx="178955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4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A </a:t>
            </a:r>
            <a:r>
              <a:rPr lang="en-US" sz="16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Froggy</a:t>
            </a:r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 Fable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83245" y="2231761"/>
            <a:ext cx="17895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4</a:t>
            </a:r>
          </a:p>
          <a:p>
            <a:pPr algn="ctr"/>
            <a:r>
              <a:rPr lang="en-US" sz="1500" dirty="0" smtClean="0">
                <a:solidFill>
                  <a:schemeClr val="tx1"/>
                </a:solidFill>
                <a:latin typeface="Comic Sans MS"/>
                <a:cs typeface="Comic Sans MS"/>
              </a:rPr>
              <a:t>The Life Cycle </a:t>
            </a:r>
          </a:p>
          <a:p>
            <a:pPr algn="ctr"/>
            <a:r>
              <a:rPr lang="en-US" sz="1500" dirty="0" smtClean="0">
                <a:solidFill>
                  <a:schemeClr val="tx1"/>
                </a:solidFill>
                <a:latin typeface="Comic Sans MS"/>
                <a:cs typeface="Comic Sans MS"/>
              </a:rPr>
              <a:t>of a Pumpkin</a:t>
            </a:r>
            <a:endParaRPr lang="en-US" sz="15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24503" y="2369452"/>
            <a:ext cx="1789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4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Soil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4060" y="2239791"/>
            <a:ext cx="17895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4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The Night the Moon Fell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84403" y="2231761"/>
            <a:ext cx="17895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4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The First Tortilla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9650" y="2780211"/>
            <a:ext cx="888385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ankle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title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apple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cable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purple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able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bugle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bundle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bubble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giggle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purple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sparkle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you’re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only</a:t>
            </a:r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7128" y="2819325"/>
            <a:ext cx="731290" cy="41088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put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cook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stood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full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wood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July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shook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push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pull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brook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book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hood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does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give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9133" y="3002795"/>
            <a:ext cx="84029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around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cow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gown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sound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flower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out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toy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moist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noise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howl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royal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coil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world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push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00401" y="2887380"/>
            <a:ext cx="122661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downstairs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houseboat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boyhood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roadway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football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railroad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oatmeal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outplay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cowboy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rainbow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soybean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daydream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none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hour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07442" y="3127928"/>
            <a:ext cx="71526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too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new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fruit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blue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true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fool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suit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spoon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clue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juice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drew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flew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know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won’t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sz="1600" b="1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37274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6505" y="2332485"/>
            <a:ext cx="1789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5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Firefighter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83245" y="2201163"/>
            <a:ext cx="17895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5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Carl the Complainer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24503" y="2231761"/>
            <a:ext cx="17895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5</a:t>
            </a:r>
          </a:p>
          <a:p>
            <a:pPr algn="ctr"/>
            <a:r>
              <a:rPr lang="en-US" sz="1500" dirty="0" smtClean="0">
                <a:solidFill>
                  <a:schemeClr val="tx1"/>
                </a:solidFill>
                <a:latin typeface="Comic Sans MS"/>
                <a:cs typeface="Comic Sans MS"/>
              </a:rPr>
              <a:t>Bad Dog, </a:t>
            </a:r>
          </a:p>
          <a:p>
            <a:pPr algn="ctr"/>
            <a:r>
              <a:rPr lang="en-US" sz="1500" dirty="0" smtClean="0">
                <a:solidFill>
                  <a:schemeClr val="tx1"/>
                </a:solidFill>
                <a:latin typeface="Comic Sans MS"/>
                <a:cs typeface="Comic Sans MS"/>
              </a:rPr>
              <a:t>Dodger!</a:t>
            </a:r>
            <a:endParaRPr lang="en-US" sz="15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83458" y="2300987"/>
            <a:ext cx="17895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Unit 5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Horace &amp; Morris but Mostly Dolores</a:t>
            </a:r>
            <a:endParaRPr lang="en-US" sz="14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69102" y="2231761"/>
            <a:ext cx="17895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5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The </a:t>
            </a:r>
            <a:r>
              <a:rPr lang="en-US" sz="16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Signmaker’s</a:t>
            </a:r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 Assistant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050" y="2779749"/>
            <a:ext cx="106471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cheerful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visitor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slowly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weekly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teacher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helper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hardly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quickly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yearly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graceful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fighter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sailor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beautiful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neighbor</a:t>
            </a:r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41563" y="2819325"/>
            <a:ext cx="112242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unsafe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preheat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rerun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disappear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unlock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rewind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discolor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unpack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unplug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regroup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preschool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disagree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watch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toward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3698" y="3114747"/>
            <a:ext cx="105028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knock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sign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knee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wrong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write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climb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wrap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wren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gnat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lamb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comb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knob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certainly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listen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32461" y="2887380"/>
            <a:ext cx="1162498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phone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enough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backtrack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laugh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ticket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duckling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graph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tough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photo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rough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cough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clang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half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front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b="1" dirty="0" smtClean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83209" y="3112629"/>
            <a:ext cx="963725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talk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because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August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caught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draw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walk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chalk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auto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taught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thaw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fault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launch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heard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brought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sz="1900" b="1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6924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6505" y="2332485"/>
            <a:ext cx="17895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Unit 6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Comic Sans MS"/>
                <a:cs typeface="Comic Sans MS"/>
              </a:rPr>
              <a:t>Just Like Josh Gibson</a:t>
            </a:r>
            <a:endParaRPr lang="en-US" sz="14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83245" y="2231761"/>
            <a:ext cx="178955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6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Red, White,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&amp; Blue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24503" y="2247060"/>
            <a:ext cx="17895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6</a:t>
            </a:r>
          </a:p>
          <a:p>
            <a:pPr algn="ctr"/>
            <a:r>
              <a:rPr lang="en-US" sz="1500" dirty="0" smtClean="0">
                <a:solidFill>
                  <a:schemeClr val="tx1"/>
                </a:solidFill>
                <a:latin typeface="Comic Sans MS"/>
                <a:cs typeface="Comic Sans MS"/>
              </a:rPr>
              <a:t>Birthday Basket for Tia</a:t>
            </a:r>
            <a:endParaRPr lang="en-US" sz="15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4060" y="2377482"/>
            <a:ext cx="1789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Cowboys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60908" y="2247060"/>
            <a:ext cx="17895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Unit 6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/>
                <a:cs typeface="Comic Sans MS"/>
              </a:rPr>
              <a:t>Grace for President</a:t>
            </a:r>
            <a:endParaRPr lang="en-US" sz="16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1111" y="2779749"/>
            <a:ext cx="100059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tried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trying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planned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planning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liked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liking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skipped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skipping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heavier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heaviest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lighter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lightest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promise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because</a:t>
            </a:r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64380" y="2819325"/>
            <a:ext cx="67678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Mr.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Mrs.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St.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Jan.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Feb.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Aug.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Dr.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Ms.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Rd.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Oct.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Nov.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Dec</a:t>
            </a:r>
            <a:r>
              <a:rPr lang="en-US" sz="1600" b="1" dirty="0" smtClean="0">
                <a:latin typeface="Comic Sans MS"/>
                <a:cs typeface="Comic Sans MS"/>
              </a:rPr>
              <a:t>.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won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learn</a:t>
            </a:r>
            <a:endParaRPr lang="en-US" sz="1600" b="1" dirty="0" smtClean="0">
              <a:latin typeface="Comic Sans MS"/>
              <a:cs typeface="Comic Sans MS"/>
            </a:endParaRPr>
          </a:p>
          <a:p>
            <a:pPr algn="ctr"/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07489" y="3002796"/>
            <a:ext cx="110158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mixture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nation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section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future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picture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action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caution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station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fixture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motion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nature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fe</a:t>
            </a:r>
            <a:r>
              <a:rPr lang="en-US" sz="1600" b="1" dirty="0" smtClean="0">
                <a:latin typeface="Comic Sans MS"/>
                <a:cs typeface="Comic Sans MS"/>
              </a:rPr>
              <a:t>ature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piece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tomorrow</a:t>
            </a:r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62730" y="2887380"/>
            <a:ext cx="130195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kindness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careless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goodness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useless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fearless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darkness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sadness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sickness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helpless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thankless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fitness</a:t>
            </a:r>
          </a:p>
          <a:p>
            <a:pPr algn="ctr"/>
            <a:r>
              <a:rPr lang="en-US" sz="1600" b="1" dirty="0">
                <a:latin typeface="Comic Sans MS"/>
                <a:cs typeface="Comic Sans MS"/>
              </a:rPr>
              <a:t>w</a:t>
            </a:r>
            <a:r>
              <a:rPr lang="en-US" sz="1600" b="1" dirty="0" smtClean="0">
                <a:latin typeface="Comic Sans MS"/>
                <a:cs typeface="Comic Sans MS"/>
              </a:rPr>
              <a:t>eaknesses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machine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wash</a:t>
            </a:r>
            <a:endParaRPr lang="en-US" sz="1600" b="1" dirty="0" smtClean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72602" y="3112629"/>
            <a:ext cx="118494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midair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misplace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mislead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midway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misprint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midday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midweek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misbehave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midyear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mismatch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misdeed</a:t>
            </a:r>
          </a:p>
          <a:p>
            <a:pPr algn="ctr"/>
            <a:r>
              <a:rPr lang="en-US" sz="1600" b="1" dirty="0">
                <a:latin typeface="Comic Sans MS"/>
                <a:cs typeface="Comic Sans MS"/>
              </a:rPr>
              <a:t>m</a:t>
            </a:r>
            <a:r>
              <a:rPr lang="en-US" sz="1600" b="1" dirty="0" smtClean="0">
                <a:latin typeface="Comic Sans MS"/>
                <a:cs typeface="Comic Sans MS"/>
              </a:rPr>
              <a:t>istake</a:t>
            </a:r>
          </a:p>
          <a:p>
            <a:pPr algn="ctr"/>
            <a:r>
              <a:rPr lang="en-US" sz="1600" b="1" dirty="0" smtClean="0">
                <a:latin typeface="Comic Sans MS"/>
                <a:cs typeface="Comic Sans MS"/>
              </a:rPr>
              <a:t>bought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b="1" smtClean="0">
                <a:latin typeface="Comic Sans MS"/>
                <a:cs typeface="Comic Sans MS"/>
              </a:rPr>
              <a:t>either</a:t>
            </a:r>
            <a:endParaRPr lang="en-US" sz="1600" b="1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30930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612</Words>
  <Application>Microsoft Office PowerPoint</Application>
  <PresentationFormat>On-screen Show (4:3)</PresentationFormat>
  <Paragraphs>502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Hanson</dc:creator>
  <cp:lastModifiedBy>Roughton,Michelle</cp:lastModifiedBy>
  <cp:revision>15</cp:revision>
  <cp:lastPrinted>2017-08-07T19:37:36Z</cp:lastPrinted>
  <dcterms:created xsi:type="dcterms:W3CDTF">2015-07-29T17:24:16Z</dcterms:created>
  <dcterms:modified xsi:type="dcterms:W3CDTF">2017-08-07T19:38:16Z</dcterms:modified>
</cp:coreProperties>
</file>